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5" r:id="rId19"/>
    <p:sldId id="273" r:id="rId20"/>
    <p:sldId id="276" r:id="rId21"/>
    <p:sldId id="277" r:id="rId22"/>
    <p:sldId id="279" r:id="rId23"/>
    <p:sldId id="281" r:id="rId24"/>
    <p:sldId id="283" r:id="rId25"/>
    <p:sldId id="282" r:id="rId26"/>
    <p:sldId id="285" r:id="rId27"/>
    <p:sldId id="288" r:id="rId28"/>
    <p:sldId id="280" r:id="rId29"/>
    <p:sldId id="284" r:id="rId30"/>
    <p:sldId id="287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aliexpress.com/" TargetMode="External"/><Relationship Id="rId3" Type="http://schemas.openxmlformats.org/officeDocument/2006/relationships/hyperlink" Target="http://antratek.be/" TargetMode="External"/><Relationship Id="rId7" Type="http://schemas.openxmlformats.org/officeDocument/2006/relationships/hyperlink" Target="http://www.sparkfun.com/" TargetMode="External"/><Relationship Id="rId2" Type="http://schemas.openxmlformats.org/officeDocument/2006/relationships/hyperlink" Target="http://conrad.b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dafruit.com/" TargetMode="External"/><Relationship Id="rId5" Type="http://schemas.openxmlformats.org/officeDocument/2006/relationships/hyperlink" Target="http://seeed.com/" TargetMode="External"/><Relationship Id="rId4" Type="http://schemas.openxmlformats.org/officeDocument/2006/relationships/hyperlink" Target="http://www.electroshopdendermonde.be/" TargetMode="External"/><Relationship Id="rId9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bender.cc/" TargetMode="External"/><Relationship Id="rId3" Type="http://schemas.openxmlformats.org/officeDocument/2006/relationships/hyperlink" Target="http://www.instructables.com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rkfun.com/" TargetMode="External"/><Relationship Id="rId5" Type="http://schemas.openxmlformats.org/officeDocument/2006/relationships/hyperlink" Target="http://hackster.io/" TargetMode="External"/><Relationship Id="rId4" Type="http://schemas.openxmlformats.org/officeDocument/2006/relationships/hyperlink" Target="http://fritzing.org/home/" TargetMode="External"/><Relationship Id="rId9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how-to-read-a-schematic/all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4.jpg"/><Relationship Id="rId4" Type="http://schemas.openxmlformats.org/officeDocument/2006/relationships/image" Target="../media/image31.jpe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jhVf1QphQ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71241"/>
            <a:ext cx="9144000" cy="966334"/>
          </a:xfrm>
        </p:spPr>
        <p:txBody>
          <a:bodyPr/>
          <a:lstStyle/>
          <a:p>
            <a:r>
              <a:rPr lang="nl-BE" dirty="0" err="1" smtClean="0"/>
              <a:t>Getting</a:t>
            </a:r>
            <a:r>
              <a:rPr lang="nl-BE" dirty="0" smtClean="0"/>
              <a:t> </a:t>
            </a:r>
            <a:r>
              <a:rPr lang="nl-BE" dirty="0" err="1" smtClean="0"/>
              <a:t>Started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Arduino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https://quaxio.com/files/2013/arduino_gps/arduino_lc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13" y="2151255"/>
            <a:ext cx="9638580" cy="3818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Shields</a:t>
            </a:r>
            <a:r>
              <a:rPr lang="nl-BE" dirty="0" smtClean="0"/>
              <a:t> : uitbreidingen</a:t>
            </a:r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95" y="1078876"/>
            <a:ext cx="3665916" cy="2749437"/>
          </a:xfrm>
        </p:spPr>
      </p:pic>
      <p:pic>
        <p:nvPicPr>
          <p:cNvPr id="7170" name="Picture 2" descr="http://www.gadgetcat.com/wp-content/uploads/2014/01/IT-IM120417017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20241"/>
            <a:ext cx="4649338" cy="46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anywiki.csc.kth.se/DD2425/lib/exe/fetch.php?w=300&amp;media=motor_shiel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5" name="AutoShape 6" descr="https://anywiki.csc.kth.se/DD2425/lib/exe/fetch.php?w=300&amp;media=motor_shiel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7178" name="Picture 10" descr="http://media.apcmag.com/wp-content/uploads/sites/20/2014/04/2-inch-qvga-lcd-shie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82" y="4114290"/>
            <a:ext cx="4321629" cy="235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Gebouwd rond een ‘</a:t>
            </a:r>
            <a:r>
              <a:rPr lang="nl-BE" dirty="0" err="1" smtClean="0"/>
              <a:t>Arduino</a:t>
            </a:r>
            <a:r>
              <a:rPr lang="nl-BE" dirty="0" smtClean="0"/>
              <a:t>’</a:t>
            </a:r>
            <a:endParaRPr lang="nl-BE" dirty="0"/>
          </a:p>
        </p:txBody>
      </p:sp>
      <p:pic>
        <p:nvPicPr>
          <p:cNvPr id="1026" name="Picture 2" descr="https://openbuilds.com.mx/wp-content/uploads/2015/02/IMG_5132_NEW_44017.1406345529.1280.1280__56234.1412088449.1280.1280_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2" y="2791471"/>
            <a:ext cx="3690072" cy="276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31" y="1755557"/>
            <a:ext cx="3803468" cy="380346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53398" y="1719400"/>
            <a:ext cx="6858000" cy="341920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934808" y="556103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 err="1" smtClean="0"/>
              <a:t>xPRO</a:t>
            </a:r>
            <a:r>
              <a:rPr lang="nl-BE" dirty="0" smtClean="0"/>
              <a:t> CNC</a:t>
            </a:r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5658988" y="5561035"/>
            <a:ext cx="18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 err="1" smtClean="0"/>
              <a:t>Gimbal</a:t>
            </a:r>
            <a:r>
              <a:rPr lang="nl-BE" dirty="0" smtClean="0"/>
              <a:t> Controller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www.robomart.com/blog/wp-content/uploads/2015/07/Arduino_Components_layou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t="10189" b="11321"/>
          <a:stretch/>
        </p:blipFill>
        <p:spPr bwMode="auto">
          <a:xfrm>
            <a:off x="1269521" y="698740"/>
            <a:ext cx="10022666" cy="538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ages.indiegogo.com/file_attachments/968299/files/20141029063841-plug.png?14145899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92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521268" y="395640"/>
            <a:ext cx="6759094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Voeding :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Programmeren : Software van de PC naar het bord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smtClean="0"/>
              <a:t>Output : Monitor, output van bord op PC</a:t>
            </a:r>
            <a:endParaRPr lang="nl-BE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3.bp.blogspot.com/-Wo3ZEmRRrrA/UrUkPeQrlfI/AAAAAAAADic/Hw8cKtxRErA/s1600/ardui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07" y="0"/>
            <a:ext cx="6100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083978" y="2776531"/>
            <a:ext cx="368049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l-BE" sz="2800" dirty="0" smtClean="0"/>
              <a:t>Programmeertaal : C++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robotshop.com/blog/en/files/software_7_codeben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92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9481955" y="2521059"/>
            <a:ext cx="2239716" cy="18158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l-BE" sz="2800" dirty="0" smtClean="0"/>
              <a:t>In ‘</a:t>
            </a:r>
            <a:r>
              <a:rPr lang="nl-BE" sz="2800" dirty="0" err="1" smtClean="0"/>
              <a:t>the</a:t>
            </a:r>
            <a:r>
              <a:rPr lang="nl-BE" sz="2800" dirty="0" smtClean="0"/>
              <a:t> Cloud : </a:t>
            </a:r>
          </a:p>
          <a:p>
            <a:r>
              <a:rPr lang="nl-BE" sz="2800" dirty="0" smtClean="0"/>
              <a:t>Search,</a:t>
            </a:r>
          </a:p>
          <a:p>
            <a:r>
              <a:rPr lang="nl-BE" sz="2800" dirty="0" err="1" smtClean="0"/>
              <a:t>Clone</a:t>
            </a:r>
            <a:r>
              <a:rPr lang="nl-BE" sz="2800" dirty="0" smtClean="0"/>
              <a:t>,</a:t>
            </a:r>
          </a:p>
          <a:p>
            <a:r>
              <a:rPr lang="nl-BE" sz="2800" dirty="0" smtClean="0"/>
              <a:t>Go!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Tijd voor actie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1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 smtClean="0"/>
              <a:t>Bord aansluiten aan USB – Power </a:t>
            </a:r>
            <a:r>
              <a:rPr lang="nl-BE" dirty="0" err="1" smtClean="0"/>
              <a:t>LEDs</a:t>
            </a:r>
            <a:r>
              <a:rPr lang="nl-BE" dirty="0" smtClean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IDE starten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Blink.ino</a:t>
            </a:r>
            <a:r>
              <a:rPr lang="nl-BE" dirty="0" smtClean="0"/>
              <a:t> openen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Eventueel aanpassen waar nodig – op welke pin zit de LED 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Compileren – Downloaden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2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smtClean="0"/>
              <a:t>Schrijf een programma dat tekst omzet naar Morse Code. Stuur uit op de LED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2 subroutines schrijven : kort(), lang()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Gebruik </a:t>
            </a:r>
            <a:r>
              <a:rPr lang="nl-BE" dirty="0" err="1" smtClean="0"/>
              <a:t>Serial.read</a:t>
            </a:r>
            <a:r>
              <a:rPr lang="nl-BE" dirty="0" smtClean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Compileren – Downloaden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Waar Koop ik een </a:t>
            </a:r>
            <a:r>
              <a:rPr lang="nl-BE" dirty="0" err="1" smtClean="0"/>
              <a:t>Arduino</a:t>
            </a:r>
            <a:r>
              <a:rPr lang="nl-BE" dirty="0" smtClean="0"/>
              <a:t> / onderdelen ?</a:t>
            </a:r>
            <a:br>
              <a:rPr lang="nl-BE" dirty="0" smtClean="0"/>
            </a:br>
            <a:r>
              <a:rPr lang="nl-BE" dirty="0" smtClean="0"/>
              <a:t>Waar vind ik informatie 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iverhouseinc.org/wp-content/uploads/safety-fi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79" y="1419226"/>
            <a:ext cx="6595632" cy="43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Kopen = Online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err="1" smtClean="0"/>
              <a:t>Belgie</a:t>
            </a:r>
            <a:endParaRPr lang="nl-BE" dirty="0"/>
          </a:p>
          <a:p>
            <a:pPr lvl="1"/>
            <a:r>
              <a:rPr lang="nl-BE" dirty="0" smtClean="0">
                <a:hlinkClick r:id="rId2"/>
              </a:rPr>
              <a:t>http://Conrad.be</a:t>
            </a:r>
            <a:endParaRPr lang="nl-BE" dirty="0" smtClean="0"/>
          </a:p>
          <a:p>
            <a:pPr lvl="1"/>
            <a:r>
              <a:rPr lang="nl-BE" dirty="0" smtClean="0">
                <a:hlinkClick r:id="rId3"/>
              </a:rPr>
              <a:t>http://Antratek.be</a:t>
            </a:r>
            <a:endParaRPr lang="nl-BE" dirty="0" smtClean="0"/>
          </a:p>
          <a:p>
            <a:pPr lvl="1"/>
            <a:r>
              <a:rPr lang="nl-BE" dirty="0">
                <a:hlinkClick r:id="rId4"/>
              </a:rPr>
              <a:t>http://www.electroshopdendermonde.be</a:t>
            </a:r>
            <a:r>
              <a:rPr lang="nl-BE" dirty="0" smtClean="0">
                <a:hlinkClick r:id="rId4"/>
              </a:rPr>
              <a:t>/</a:t>
            </a:r>
            <a:r>
              <a:rPr lang="nl-BE" dirty="0" smtClean="0"/>
              <a:t> - ook winkel in Dendermonde</a:t>
            </a:r>
          </a:p>
          <a:p>
            <a:r>
              <a:rPr lang="nl-BE" dirty="0" smtClean="0"/>
              <a:t>US</a:t>
            </a:r>
          </a:p>
          <a:p>
            <a:pPr lvl="1"/>
            <a:r>
              <a:rPr lang="nl-BE" dirty="0" smtClean="0">
                <a:hlinkClick r:id="rId5"/>
              </a:rPr>
              <a:t>http://Seeed.com</a:t>
            </a:r>
            <a:endParaRPr lang="nl-BE" dirty="0" smtClean="0"/>
          </a:p>
          <a:p>
            <a:pPr lvl="1"/>
            <a:r>
              <a:rPr lang="nl-BE" dirty="0" smtClean="0">
                <a:hlinkClick r:id="rId6"/>
              </a:rPr>
              <a:t>http://adafruit.com</a:t>
            </a:r>
            <a:endParaRPr lang="nl-BE" dirty="0" smtClean="0"/>
          </a:p>
          <a:p>
            <a:pPr lvl="1"/>
            <a:r>
              <a:rPr lang="nl-BE" dirty="0" smtClean="0">
                <a:hlinkClick r:id="rId7"/>
              </a:rPr>
              <a:t>http://www.sparkfun.com</a:t>
            </a:r>
            <a:endParaRPr lang="nl-BE" dirty="0"/>
          </a:p>
          <a:p>
            <a:r>
              <a:rPr lang="nl-BE" dirty="0" smtClean="0"/>
              <a:t>China</a:t>
            </a:r>
          </a:p>
          <a:p>
            <a:pPr lvl="1"/>
            <a:r>
              <a:rPr lang="nl-BE" b="1" dirty="0" smtClean="0">
                <a:solidFill>
                  <a:srgbClr val="FF0000"/>
                </a:solidFill>
                <a:hlinkClick r:id="rId8"/>
              </a:rPr>
              <a:t>http://AliExpress.com</a:t>
            </a:r>
            <a:endParaRPr lang="nl-BE" b="1" dirty="0" smtClean="0">
              <a:solidFill>
                <a:srgbClr val="FF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Waar vind ik informatie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Google</a:t>
            </a:r>
          </a:p>
          <a:p>
            <a:r>
              <a:rPr lang="nl-BE" dirty="0">
                <a:hlinkClick r:id="rId2"/>
              </a:rPr>
              <a:t>https://www.arduino.cc</a:t>
            </a:r>
            <a:r>
              <a:rPr lang="nl-BE" dirty="0" smtClean="0">
                <a:hlinkClick r:id="rId2"/>
              </a:rPr>
              <a:t>/</a:t>
            </a:r>
            <a:endParaRPr lang="nl-BE" dirty="0" smtClean="0"/>
          </a:p>
          <a:p>
            <a:r>
              <a:rPr lang="nl-BE" dirty="0" smtClean="0"/>
              <a:t> </a:t>
            </a:r>
            <a:r>
              <a:rPr lang="nl-BE" dirty="0" smtClean="0">
                <a:hlinkClick r:id="rId3"/>
              </a:rPr>
              <a:t>http://www.instructables.com/</a:t>
            </a:r>
            <a:r>
              <a:rPr lang="nl-BE" dirty="0" smtClean="0"/>
              <a:t> - projecten</a:t>
            </a:r>
          </a:p>
          <a:p>
            <a:r>
              <a:rPr lang="nl-BE" dirty="0">
                <a:hlinkClick r:id="rId4"/>
              </a:rPr>
              <a:t>http://fritzing.org/home</a:t>
            </a:r>
            <a:r>
              <a:rPr lang="nl-BE" dirty="0" smtClean="0">
                <a:hlinkClick r:id="rId4"/>
              </a:rPr>
              <a:t>/</a:t>
            </a:r>
            <a:endParaRPr lang="nl-BE" dirty="0" smtClean="0"/>
          </a:p>
          <a:p>
            <a:r>
              <a:rPr lang="nl-BE" dirty="0" smtClean="0">
                <a:hlinkClick r:id="rId5"/>
              </a:rPr>
              <a:t>http://hackster.io</a:t>
            </a:r>
            <a:r>
              <a:rPr lang="nl-BE" dirty="0" smtClean="0"/>
              <a:t> – projecten</a:t>
            </a:r>
          </a:p>
          <a:p>
            <a:r>
              <a:rPr lang="nl-BE" dirty="0" smtClean="0">
                <a:hlinkClick r:id="rId6"/>
              </a:rPr>
              <a:t>https://www.sparkfun.com</a:t>
            </a:r>
            <a:r>
              <a:rPr lang="nl-BE" dirty="0" smtClean="0"/>
              <a:t> – componenten – </a:t>
            </a:r>
            <a:r>
              <a:rPr lang="nl-BE" dirty="0" err="1" smtClean="0"/>
              <a:t>tutorials</a:t>
            </a:r>
            <a:r>
              <a:rPr lang="nl-BE" dirty="0" smtClean="0"/>
              <a:t> - projecten</a:t>
            </a:r>
          </a:p>
          <a:p>
            <a:r>
              <a:rPr lang="nl-BE" dirty="0" smtClean="0">
                <a:hlinkClick r:id="rId7"/>
              </a:rPr>
              <a:t>https</a:t>
            </a:r>
            <a:r>
              <a:rPr lang="nl-BE" dirty="0">
                <a:hlinkClick r:id="rId7"/>
              </a:rPr>
              <a:t>://github.com</a:t>
            </a:r>
            <a:r>
              <a:rPr lang="nl-BE" dirty="0" smtClean="0">
                <a:hlinkClick r:id="rId7"/>
              </a:rPr>
              <a:t>/</a:t>
            </a:r>
            <a:r>
              <a:rPr lang="nl-BE" dirty="0" smtClean="0"/>
              <a:t> - software</a:t>
            </a:r>
          </a:p>
          <a:p>
            <a:r>
              <a:rPr lang="nl-BE" dirty="0">
                <a:hlinkClick r:id="rId8"/>
              </a:rPr>
              <a:t>https://codebender.cc</a:t>
            </a:r>
            <a:r>
              <a:rPr lang="nl-BE" dirty="0" smtClean="0">
                <a:hlinkClick r:id="rId8"/>
              </a:rPr>
              <a:t>/</a:t>
            </a:r>
            <a:r>
              <a:rPr lang="nl-BE" dirty="0" smtClean="0"/>
              <a:t> - software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Cursus Elektronica in 5 minuten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Spanning en Stroom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Analogie : water (druppels) = elektriciteit (</a:t>
            </a:r>
            <a:r>
              <a:rPr lang="nl-BE" dirty="0" err="1" smtClean="0"/>
              <a:t>electronen</a:t>
            </a:r>
            <a:r>
              <a:rPr lang="nl-BE" dirty="0" smtClean="0"/>
              <a:t>)</a:t>
            </a:r>
          </a:p>
          <a:p>
            <a:r>
              <a:rPr lang="nl-BE" dirty="0" smtClean="0"/>
              <a:t>Spanning : </a:t>
            </a:r>
            <a:r>
              <a:rPr lang="nl-BE" dirty="0" err="1" smtClean="0"/>
              <a:t>hoogte-verschil</a:t>
            </a:r>
            <a:r>
              <a:rPr lang="nl-BE" dirty="0" smtClean="0"/>
              <a:t> – drukverschil – Volt - V</a:t>
            </a:r>
          </a:p>
          <a:p>
            <a:r>
              <a:rPr lang="nl-BE" dirty="0" smtClean="0"/>
              <a:t>Stroom : debiet – </a:t>
            </a:r>
            <a:r>
              <a:rPr lang="nl-BE" dirty="0" err="1" smtClean="0"/>
              <a:t>Ampere</a:t>
            </a:r>
            <a:r>
              <a:rPr lang="nl-BE" dirty="0" smtClean="0"/>
              <a:t> - I</a:t>
            </a:r>
          </a:p>
          <a:p>
            <a:r>
              <a:rPr lang="nl-BE" dirty="0" smtClean="0"/>
              <a:t>Vermogen = Spanning * Stroom = V * I – Watt - W 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400" y="618518"/>
            <a:ext cx="2733675" cy="571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Componenten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41412" y="1868487"/>
            <a:ext cx="9905999" cy="3541714"/>
          </a:xfrm>
        </p:spPr>
        <p:txBody>
          <a:bodyPr/>
          <a:lstStyle/>
          <a:p>
            <a:r>
              <a:rPr lang="nl-BE" dirty="0" smtClean="0"/>
              <a:t>Weerstand – R – Ohm</a:t>
            </a:r>
          </a:p>
          <a:p>
            <a:r>
              <a:rPr lang="nl-BE" dirty="0" smtClean="0"/>
              <a:t>Condensator (C) en Spoel (L)</a:t>
            </a:r>
          </a:p>
          <a:p>
            <a:r>
              <a:rPr lang="nl-BE" dirty="0" smtClean="0"/>
              <a:t>Diode – D – Light </a:t>
            </a:r>
            <a:r>
              <a:rPr lang="nl-BE" dirty="0" err="1" smtClean="0"/>
              <a:t>Emitting</a:t>
            </a:r>
            <a:r>
              <a:rPr lang="nl-BE" dirty="0" smtClean="0"/>
              <a:t> Diode – LED</a:t>
            </a:r>
          </a:p>
          <a:p>
            <a:r>
              <a:rPr lang="nl-BE" dirty="0" smtClean="0"/>
              <a:t>Transistor</a:t>
            </a:r>
          </a:p>
          <a:p>
            <a:r>
              <a:rPr lang="nl-BE" dirty="0" smtClean="0"/>
              <a:t>Geïntegreerde schakeling – IC</a:t>
            </a:r>
            <a:endParaRPr lang="nl-BE" dirty="0"/>
          </a:p>
        </p:txBody>
      </p:sp>
      <p:pic>
        <p:nvPicPr>
          <p:cNvPr id="1026" name="Picture 2" descr="http://cfnewsads.thomasnet.com/images/cmsimage/image/automation-electronics/resistor-s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15" y="519810"/>
            <a:ext cx="1717496" cy="11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915" y="1825328"/>
            <a:ext cx="1717496" cy="1583532"/>
          </a:xfrm>
          <a:prstGeom prst="rect">
            <a:avLst/>
          </a:prstGeom>
        </p:spPr>
      </p:pic>
      <p:pic>
        <p:nvPicPr>
          <p:cNvPr id="1028" name="Picture 4" descr="http://d1gsvnjtkwr6dd.cloudfront.net/large/SC-DI-1N5404_L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697" y="3561259"/>
            <a:ext cx="1715714" cy="128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arlequinled.co.uk/assets/images/productImages/333ID%20R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15" y="5000444"/>
            <a:ext cx="1724198" cy="16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oldmine-elec-products.com/images/G13810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4" y="5000444"/>
            <a:ext cx="1684560" cy="16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library.solarbotics.net/pieces/pix/74ac13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466" y="5000445"/>
            <a:ext cx="2062725" cy="16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hematic component overview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14" y="3257049"/>
            <a:ext cx="2750856" cy="34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Analoog - Digitaal</a:t>
            </a:r>
            <a:endParaRPr lang="nl-BE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Digitaal : alleen 0 of 5 V, in de SW weergegeven als 0 en 1</a:t>
            </a:r>
          </a:p>
          <a:p>
            <a:pPr lvl="1"/>
            <a:r>
              <a:rPr lang="nl-BE" dirty="0" smtClean="0"/>
              <a:t>Input : </a:t>
            </a:r>
            <a:r>
              <a:rPr lang="nl-BE" dirty="0" err="1" smtClean="0"/>
              <a:t>digitalRead</a:t>
            </a:r>
            <a:r>
              <a:rPr lang="nl-BE" dirty="0" smtClean="0"/>
              <a:t>()</a:t>
            </a:r>
          </a:p>
          <a:p>
            <a:pPr lvl="1"/>
            <a:r>
              <a:rPr lang="nl-BE" dirty="0" smtClean="0"/>
              <a:t>Output : </a:t>
            </a:r>
            <a:r>
              <a:rPr lang="nl-BE" dirty="0" err="1" smtClean="0"/>
              <a:t>digitalWrite</a:t>
            </a:r>
            <a:r>
              <a:rPr lang="nl-BE" dirty="0" smtClean="0"/>
              <a:t>()</a:t>
            </a:r>
          </a:p>
          <a:p>
            <a:r>
              <a:rPr lang="nl-BE" dirty="0" smtClean="0"/>
              <a:t>Analoog : elke waarde, </a:t>
            </a:r>
            <a:r>
              <a:rPr lang="nl-BE" dirty="0" err="1" smtClean="0"/>
              <a:t>bvb</a:t>
            </a:r>
            <a:r>
              <a:rPr lang="nl-BE" dirty="0" smtClean="0"/>
              <a:t> tussen 0 en 5 V</a:t>
            </a:r>
          </a:p>
          <a:p>
            <a:pPr lvl="1"/>
            <a:r>
              <a:rPr lang="nl-BE" dirty="0" smtClean="0"/>
              <a:t>Input : Analoog naar Digitaal conversie : 0 -255</a:t>
            </a:r>
          </a:p>
          <a:p>
            <a:pPr lvl="1"/>
            <a:r>
              <a:rPr lang="nl-BE" dirty="0" smtClean="0"/>
              <a:t>Output : 0-255 : </a:t>
            </a:r>
            <a:r>
              <a:rPr lang="nl-BE" dirty="0" err="1" smtClean="0"/>
              <a:t>Pulse-Width-Modulation</a:t>
            </a:r>
            <a:r>
              <a:rPr lang="nl-BE" dirty="0" smtClean="0"/>
              <a:t> - PWM</a:t>
            </a:r>
          </a:p>
          <a:p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39" y="3398808"/>
            <a:ext cx="3563176" cy="180750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1141409" y="3916391"/>
            <a:ext cx="9906001" cy="2501661"/>
          </a:xfrm>
        </p:spPr>
        <p:txBody>
          <a:bodyPr>
            <a:normAutofit/>
          </a:bodyPr>
          <a:lstStyle/>
          <a:p>
            <a:r>
              <a:rPr lang="nl-BE" dirty="0" smtClean="0"/>
              <a:t>Laat een LED branden, in functie van het omgevingslicht</a:t>
            </a:r>
          </a:p>
          <a:p>
            <a:r>
              <a:rPr lang="nl-BE" dirty="0" smtClean="0"/>
              <a:t>LED, LDR, R1=10K, R2=470</a:t>
            </a:r>
          </a:p>
          <a:p>
            <a:r>
              <a:rPr lang="nl-BE" dirty="0" smtClean="0"/>
              <a:t>Oefening3.ino</a:t>
            </a:r>
          </a:p>
          <a:p>
            <a:r>
              <a:rPr lang="nl-BE" dirty="0" smtClean="0"/>
              <a:t>Variant : Buzzer, Servomotor, RGB-LED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8982" y="391475"/>
            <a:ext cx="6238429" cy="3411225"/>
          </a:xfrm>
          <a:prstGeom prst="rect">
            <a:avLst/>
          </a:prstGeom>
        </p:spPr>
      </p:pic>
      <p:pic>
        <p:nvPicPr>
          <p:cNvPr id="4098" name="Picture 2" descr="https://orxor.files.wordpress.com/2011/12/breadboard-conne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74" y="4655410"/>
            <a:ext cx="2826436" cy="176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Sensoren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2122" t="8726" r="2293" b="9893"/>
          <a:stretch/>
        </p:blipFill>
        <p:spPr>
          <a:xfrm>
            <a:off x="4152900" y="0"/>
            <a:ext cx="8039100" cy="684433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Arduino</a:t>
            </a:r>
            <a:r>
              <a:rPr lang="nl-BE" dirty="0" smtClean="0"/>
              <a:t> Interfaces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1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u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30"/>
          <a:stretch/>
        </p:blipFill>
        <p:spPr bwMode="auto">
          <a:xfrm>
            <a:off x="8181915" y="213161"/>
            <a:ext cx="3028950" cy="112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sparkfun.com/assets/c/7/8/7/d/52ddb2dcce395fed638b45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09" y="3486018"/>
            <a:ext cx="3736256" cy="3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2c.info/wp-content/images/i2c.info/command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57" y="1528262"/>
            <a:ext cx="4922208" cy="17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312165" y="546998"/>
            <a:ext cx="296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UART</a:t>
            </a:r>
            <a:r>
              <a:rPr lang="nl-BE" sz="2400" dirty="0" smtClean="0"/>
              <a:t> : </a:t>
            </a:r>
            <a:r>
              <a:rPr lang="nl-BE" sz="2400" dirty="0" err="1" smtClean="0"/>
              <a:t>Rx</a:t>
            </a:r>
            <a:r>
              <a:rPr lang="nl-BE" sz="2400" dirty="0" smtClean="0"/>
              <a:t> – </a:t>
            </a:r>
            <a:r>
              <a:rPr lang="nl-BE" sz="2400" dirty="0" err="1" smtClean="0"/>
              <a:t>Tx</a:t>
            </a:r>
            <a:r>
              <a:rPr lang="nl-BE" sz="2400" dirty="0" smtClean="0"/>
              <a:t> - GND</a:t>
            </a:r>
            <a:endParaRPr lang="nl-BE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2312165" y="2183427"/>
            <a:ext cx="294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I</a:t>
            </a:r>
            <a:r>
              <a:rPr lang="nl-BE" sz="2400" b="1" baseline="30000" dirty="0" smtClean="0"/>
              <a:t>2</a:t>
            </a:r>
            <a:r>
              <a:rPr lang="nl-BE" sz="2400" b="1" dirty="0" smtClean="0"/>
              <a:t>C</a:t>
            </a:r>
            <a:r>
              <a:rPr lang="nl-BE" sz="2400" dirty="0" smtClean="0"/>
              <a:t> : SDA - SCL - GND</a:t>
            </a:r>
            <a:endParaRPr lang="nl-BE" sz="2400" dirty="0"/>
          </a:p>
        </p:txBody>
      </p:sp>
      <p:sp>
        <p:nvSpPr>
          <p:cNvPr id="9" name="Tekstvak 8"/>
          <p:cNvSpPr txBox="1"/>
          <p:nvPr/>
        </p:nvSpPr>
        <p:spPr>
          <a:xfrm>
            <a:off x="2312165" y="4843093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SPI</a:t>
            </a:r>
            <a:r>
              <a:rPr lang="nl-BE" sz="2400" dirty="0" smtClean="0"/>
              <a:t> : SCK – MOSI – MISO - SS - GND</a:t>
            </a:r>
            <a:endParaRPr lang="nl-BE" sz="2400" dirty="0"/>
          </a:p>
        </p:txBody>
      </p:sp>
      <p:sp>
        <p:nvSpPr>
          <p:cNvPr id="10" name="Tekstvak 9"/>
          <p:cNvSpPr txBox="1"/>
          <p:nvPr/>
        </p:nvSpPr>
        <p:spPr>
          <a:xfrm>
            <a:off x="2312165" y="6083216"/>
            <a:ext cx="2800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 smtClean="0"/>
              <a:t>1-Wire </a:t>
            </a:r>
            <a:r>
              <a:rPr lang="nl-BE" sz="2400" dirty="0" smtClean="0"/>
              <a:t>- Data - GND</a:t>
            </a:r>
            <a:endParaRPr lang="nl-BE" sz="2400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antistat.com/shopimages/products/normal/yellow-esd-caution-labe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34" y="2059542"/>
            <a:ext cx="4204566" cy="21058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890" y="4571999"/>
            <a:ext cx="2912910" cy="1906417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57" y="1743722"/>
            <a:ext cx="3642680" cy="2728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kstvak 2"/>
          <p:cNvSpPr txBox="1"/>
          <p:nvPr/>
        </p:nvSpPr>
        <p:spPr>
          <a:xfrm>
            <a:off x="838200" y="4784436"/>
            <a:ext cx="7262487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400" dirty="0" smtClean="0"/>
              <a:t>‘Ontlaad’ jezelf door eerst de tafel vast te nemen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400" dirty="0" smtClean="0"/>
              <a:t>Neem zoveel mogelijk de bordjes vast aan de zijkanten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400" dirty="0" smtClean="0"/>
              <a:t>Gebruik bij het ‘serieuze’ werk een ESD polsband</a:t>
            </a:r>
            <a:endParaRPr lang="nl-BE" sz="24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Electrostatische</a:t>
            </a:r>
            <a:r>
              <a:rPr lang="nl-BE" dirty="0" smtClean="0"/>
              <a:t> Ontlading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Digitale Kamerthermostaat</a:t>
            </a:r>
            <a:endParaRPr lang="nl-BE" dirty="0"/>
          </a:p>
        </p:txBody>
      </p:sp>
      <p:pic>
        <p:nvPicPr>
          <p:cNvPr id="3074" name="Picture 2" descr="http://www.getmicros.net/wp-content/uploads/2013/12/ds1820_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48" y="256849"/>
            <a:ext cx="5921223" cy="34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outique.semageek.com/img/cms/arduino-afficheur-lcd-2x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3" y="3019245"/>
            <a:ext cx="7250993" cy="36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GPS ontvanger</a:t>
            </a:r>
            <a:endParaRPr lang="nl-BE" dirty="0"/>
          </a:p>
        </p:txBody>
      </p:sp>
      <p:pic>
        <p:nvPicPr>
          <p:cNvPr id="5122" name="Picture 2" descr="http://iteadstudio.com/store/images/produce/Shield/Shields/gpsshield/gpsshiel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21" y="1441264"/>
            <a:ext cx="6501290" cy="48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Kamerthermostaat met Smartphone</a:t>
            </a:r>
            <a:endParaRPr lang="nl-BE" dirty="0"/>
          </a:p>
        </p:txBody>
      </p:sp>
      <p:pic>
        <p:nvPicPr>
          <p:cNvPr id="1028" name="Picture 4" descr="http://www.wemos.cc/wiki/lib/exe/fetch.php?media=en:d1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11049" r="23946" b="10340"/>
          <a:stretch/>
        </p:blipFill>
        <p:spPr bwMode="auto">
          <a:xfrm>
            <a:off x="7047781" y="377555"/>
            <a:ext cx="4770407" cy="374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79" y="3047276"/>
            <a:ext cx="4742297" cy="355672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Kortsluiting</a:t>
            </a:r>
            <a:endParaRPr lang="nl-BE" dirty="0"/>
          </a:p>
        </p:txBody>
      </p:sp>
      <p:pic>
        <p:nvPicPr>
          <p:cNvPr id="1026" name="Picture 2" descr="http://www.spssparks.org/400x249ShortCircu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38100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906327" y="1856509"/>
            <a:ext cx="3494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3"/>
              </a:rPr>
              <a:t>https://</a:t>
            </a:r>
            <a:r>
              <a:rPr lang="nl-BE" dirty="0" smtClean="0">
                <a:hlinkClick r:id="rId3"/>
              </a:rPr>
              <a:t>youtu.be/ZfjhVf1QphQ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Werk per twee : controleer mekaar!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2558473" y="4802909"/>
            <a:ext cx="290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Spanning juist ?</a:t>
            </a:r>
          </a:p>
          <a:p>
            <a:r>
              <a:rPr lang="nl-BE" dirty="0" smtClean="0"/>
              <a:t>Polariteit juist ? + en – (GND)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Electrocutie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12 Volt of minder : veilig</a:t>
            </a:r>
          </a:p>
          <a:p>
            <a:r>
              <a:rPr lang="nl-BE" dirty="0" smtClean="0"/>
              <a:t>Hogere spanning : opletten</a:t>
            </a:r>
          </a:p>
          <a:p>
            <a:r>
              <a:rPr lang="nl-BE" dirty="0" smtClean="0"/>
              <a:t>230 Volt : gevaarlijk !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 </a:t>
            </a:r>
            <a:r>
              <a:rPr lang="nl-BE" dirty="0" err="1" smtClean="0"/>
              <a:t>Arduino</a:t>
            </a:r>
            <a:r>
              <a:rPr lang="nl-BE" dirty="0" smtClean="0"/>
              <a:t> Familie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Arduino</a:t>
            </a:r>
            <a:r>
              <a:rPr lang="nl-BE" dirty="0" smtClean="0"/>
              <a:t>, </a:t>
            </a:r>
            <a:r>
              <a:rPr lang="nl-BE" dirty="0" err="1" smtClean="0"/>
              <a:t>Genuino</a:t>
            </a:r>
            <a:r>
              <a:rPr lang="nl-BE" dirty="0" smtClean="0"/>
              <a:t>, ESP8266, …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begon met de </a:t>
            </a:r>
            <a:r>
              <a:rPr lang="nl-BE" dirty="0" err="1" smtClean="0"/>
              <a:t>Arduino</a:t>
            </a:r>
            <a:r>
              <a:rPr lang="nl-BE" dirty="0" smtClean="0"/>
              <a:t> </a:t>
            </a:r>
            <a:r>
              <a:rPr lang="nl-BE" dirty="0" err="1" smtClean="0"/>
              <a:t>Uno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66958" y="1825625"/>
            <a:ext cx="39868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3200" b="1" dirty="0" smtClean="0"/>
              <a:t>Doel</a:t>
            </a:r>
          </a:p>
          <a:p>
            <a:pPr marL="0" indent="0">
              <a:buNone/>
            </a:pPr>
            <a:r>
              <a:rPr lang="nl-BE" sz="3200" dirty="0" smtClean="0"/>
              <a:t>Goedkoop en eenvoudig ontwikkelen op microcontrollers</a:t>
            </a:r>
            <a:endParaRPr lang="nl-BE" sz="3200" dirty="0"/>
          </a:p>
        </p:txBody>
      </p:sp>
      <p:pic>
        <p:nvPicPr>
          <p:cNvPr id="4098" name="Picture 2" descr="http://www.open-electronics.org/wp-content/uploads/2015/04/arduino-t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25625"/>
            <a:ext cx="59055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En snel kwamen er meer </a:t>
            </a:r>
            <a:r>
              <a:rPr lang="nl-BE" dirty="0" err="1" smtClean="0"/>
              <a:t>Arduino’s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https://www.coconauts.net/images/posts/why-not-uno/arduino_fami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83825"/>
            <a:ext cx="9905999" cy="48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En ‘concurrenten’</a:t>
            </a:r>
            <a:endParaRPr lang="nl-BE" dirty="0"/>
          </a:p>
        </p:txBody>
      </p:sp>
      <p:pic>
        <p:nvPicPr>
          <p:cNvPr id="6146" name="Picture 2" descr="http://www.hobbyelectronica.nl/wp-content/uploads/2014/11/Raspberry_Pi_B-_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32" y="1652368"/>
            <a:ext cx="3156809" cy="21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technovade.pl/media/catalog/product/cache/1/image/363x/040ec09b1e35df139433887a97daa66f/s/k/sku237303-_5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3417"/>
          <a:stretch/>
        </p:blipFill>
        <p:spPr bwMode="auto">
          <a:xfrm>
            <a:off x="4644326" y="1652368"/>
            <a:ext cx="2911289" cy="21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cdn.mos.techradar.com/art/features/Intel%20Edison/Intel_Edison_Board_Left-1200-8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r="14797"/>
          <a:stretch/>
        </p:blipFill>
        <p:spPr bwMode="auto">
          <a:xfrm>
            <a:off x="4644326" y="4237966"/>
            <a:ext cx="2900172" cy="21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imagescdn.tweaktown.com/news/2/9/29890_1_texas_instruments_takes_aim_at_raspberry_pi_with_the_new_beagle_bone_bla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6" y="4129347"/>
            <a:ext cx="2490446" cy="224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adafruit.com/images/1200x900/2732-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938" y="4237966"/>
            <a:ext cx="2864000" cy="2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uz | The smartest bluetooth smart dev kit: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938" y="350837"/>
            <a:ext cx="2864000" cy="34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750498" y="3721087"/>
            <a:ext cx="13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RaspBerry</a:t>
            </a:r>
            <a:r>
              <a:rPr lang="nl-BE" dirty="0" smtClean="0"/>
              <a:t> Pi</a:t>
            </a: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1426516" y="631434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Beagle</a:t>
            </a:r>
            <a:r>
              <a:rPr lang="nl-BE" dirty="0" smtClean="0"/>
              <a:t> Board</a:t>
            </a:r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4559718" y="372108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ESP8266</a:t>
            </a:r>
            <a:endParaRPr lang="nl-BE" dirty="0"/>
          </a:p>
        </p:txBody>
      </p:sp>
      <p:sp>
        <p:nvSpPr>
          <p:cNvPr id="12" name="Tekstvak 11"/>
          <p:cNvSpPr txBox="1"/>
          <p:nvPr/>
        </p:nvSpPr>
        <p:spPr>
          <a:xfrm>
            <a:off x="8282674" y="37210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Bluz.io</a:t>
            </a:r>
            <a:endParaRPr lang="nl-BE" dirty="0"/>
          </a:p>
        </p:txBody>
      </p:sp>
      <p:sp>
        <p:nvSpPr>
          <p:cNvPr id="13" name="Tekstvak 12"/>
          <p:cNvSpPr txBox="1"/>
          <p:nvPr/>
        </p:nvSpPr>
        <p:spPr>
          <a:xfrm>
            <a:off x="8368938" y="631434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LightBlue</a:t>
            </a:r>
            <a:r>
              <a:rPr lang="nl-BE" dirty="0" smtClean="0"/>
              <a:t> </a:t>
            </a:r>
            <a:r>
              <a:rPr lang="nl-BE" dirty="0" err="1" smtClean="0"/>
              <a:t>Bean</a:t>
            </a:r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14" y="6221413"/>
            <a:ext cx="137885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304</TotalTime>
  <Words>516</Words>
  <Application>Microsoft Office PowerPoint</Application>
  <PresentationFormat>Breedbeeld</PresentationFormat>
  <Paragraphs>110</Paragraphs>
  <Slides>32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Tw Cen MT</vt:lpstr>
      <vt:lpstr>Circuit</vt:lpstr>
      <vt:lpstr>Getting Started with Arduino</vt:lpstr>
      <vt:lpstr>PowerPoint-presentatie</vt:lpstr>
      <vt:lpstr>Electrostatische Ontlading</vt:lpstr>
      <vt:lpstr>Kortsluiting</vt:lpstr>
      <vt:lpstr>Electrocutie</vt:lpstr>
      <vt:lpstr>De Arduino Familie</vt:lpstr>
      <vt:lpstr>Het begon met de Arduino Uno</vt:lpstr>
      <vt:lpstr>En snel kwamen er meer Arduino’s</vt:lpstr>
      <vt:lpstr>En ‘concurrenten’</vt:lpstr>
      <vt:lpstr>Shields : uitbreidingen</vt:lpstr>
      <vt:lpstr>Gebouwd rond een ‘Arduino’</vt:lpstr>
      <vt:lpstr>PowerPoint-presentatie</vt:lpstr>
      <vt:lpstr>PowerPoint-presentatie</vt:lpstr>
      <vt:lpstr>PowerPoint-presentatie</vt:lpstr>
      <vt:lpstr>PowerPoint-presentatie</vt:lpstr>
      <vt:lpstr>Tijd voor actie</vt:lpstr>
      <vt:lpstr>Oefening 1</vt:lpstr>
      <vt:lpstr>Oefening 2</vt:lpstr>
      <vt:lpstr>Waar Koop ik een Arduino / onderdelen ? Waar vind ik informatie ?</vt:lpstr>
      <vt:lpstr>Kopen = Online</vt:lpstr>
      <vt:lpstr>Waar vind ik informatie</vt:lpstr>
      <vt:lpstr>Cursus Elektronica in 5 minuten</vt:lpstr>
      <vt:lpstr>Spanning en Stroom</vt:lpstr>
      <vt:lpstr>Componenten</vt:lpstr>
      <vt:lpstr>Analoog - Digitaal</vt:lpstr>
      <vt:lpstr>Oefening</vt:lpstr>
      <vt:lpstr>Sensoren</vt:lpstr>
      <vt:lpstr>Arduino Interfaces</vt:lpstr>
      <vt:lpstr>PowerPoint-presentatie</vt:lpstr>
      <vt:lpstr>Oefening</vt:lpstr>
      <vt:lpstr>Oefening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Pascal Roobrouck | Moore Stephens</cp:lastModifiedBy>
  <cp:revision>46</cp:revision>
  <dcterms:created xsi:type="dcterms:W3CDTF">2014-08-26T23:43:54Z</dcterms:created>
  <dcterms:modified xsi:type="dcterms:W3CDTF">2016-02-26T12:32:59Z</dcterms:modified>
</cp:coreProperties>
</file>